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60" r:id="rId1"/>
    <p:sldMasterId id="2147483661" r:id="rId2"/>
  </p:sldMasterIdLst>
  <p:notesMasterIdLst>
    <p:notesMasterId r:id="rId26"/>
  </p:notesMasterIdLst>
  <p:sldIdLst>
    <p:sldId id="256" r:id="rId3"/>
    <p:sldId id="257" r:id="rId4"/>
    <p:sldId id="258" r:id="rId5"/>
    <p:sldId id="259" r:id="rId6"/>
    <p:sldId id="261" r:id="rId7"/>
    <p:sldId id="289" r:id="rId8"/>
    <p:sldId id="262" r:id="rId9"/>
    <p:sldId id="263" r:id="rId10"/>
    <p:sldId id="265" r:id="rId11"/>
    <p:sldId id="264" r:id="rId12"/>
    <p:sldId id="284" r:id="rId13"/>
    <p:sldId id="266" r:id="rId14"/>
    <p:sldId id="267" r:id="rId15"/>
    <p:sldId id="268" r:id="rId16"/>
    <p:sldId id="269" r:id="rId17"/>
    <p:sldId id="270" r:id="rId18"/>
    <p:sldId id="271" r:id="rId19"/>
    <p:sldId id="276" r:id="rId20"/>
    <p:sldId id="278" r:id="rId21"/>
    <p:sldId id="280" r:id="rId22"/>
    <p:sldId id="272" r:id="rId23"/>
    <p:sldId id="282" r:id="rId24"/>
    <p:sldId id="283" r:id="rId25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6" d="100"/>
          <a:sy n="106" d="100"/>
        </p:scale>
        <p:origin x="-7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029620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/>
        </p:nvSpPr>
        <p:spPr>
          <a:xfrm>
            <a:off x="0" y="0"/>
            <a:ext cx="9144000" cy="46913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9"/>
          <p:cNvCxnSpPr/>
          <p:nvPr/>
        </p:nvCxnSpPr>
        <p:spPr>
          <a:xfrm>
            <a:off x="0" y="4662139"/>
            <a:ext cx="9144000" cy="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85800" y="2490375"/>
            <a:ext cx="7772400" cy="2198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7200"/>
            </a:lvl1pPr>
            <a:lvl2pPr>
              <a:spcBef>
                <a:spcPts val="0"/>
              </a:spcBef>
              <a:buSzPct val="100000"/>
              <a:defRPr sz="7200"/>
            </a:lvl2pPr>
            <a:lvl3pPr>
              <a:spcBef>
                <a:spcPts val="0"/>
              </a:spcBef>
              <a:buSzPct val="100000"/>
              <a:defRPr sz="7200"/>
            </a:lvl3pPr>
            <a:lvl4pPr>
              <a:spcBef>
                <a:spcPts val="0"/>
              </a:spcBef>
              <a:buSzPct val="100000"/>
              <a:defRPr sz="7200"/>
            </a:lvl4pPr>
            <a:lvl5pPr>
              <a:spcBef>
                <a:spcPts val="0"/>
              </a:spcBef>
              <a:buSzPct val="100000"/>
              <a:defRPr sz="7200"/>
            </a:lvl5pPr>
            <a:lvl6pPr>
              <a:spcBef>
                <a:spcPts val="0"/>
              </a:spcBef>
              <a:buSzPct val="100000"/>
              <a:defRPr sz="7200"/>
            </a:lvl6pPr>
            <a:lvl7pPr>
              <a:spcBef>
                <a:spcPts val="0"/>
              </a:spcBef>
              <a:buSzPct val="100000"/>
              <a:defRPr sz="7200"/>
            </a:lvl7pPr>
            <a:lvl8pPr>
              <a:spcBef>
                <a:spcPts val="0"/>
              </a:spcBef>
              <a:buSzPct val="100000"/>
              <a:defRPr sz="7200"/>
            </a:lvl8pPr>
            <a:lvl9pPr>
              <a:spcBef>
                <a:spcPts val="0"/>
              </a:spcBef>
              <a:buSzPct val="100000"/>
              <a:defRPr sz="7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685800" y="4836035"/>
            <a:ext cx="7772400" cy="1032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0"/>
            <a:ext cx="9144000" cy="1532999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14" name="Shape 14"/>
          <p:cNvCxnSpPr/>
          <p:nvPr/>
        </p:nvCxnSpPr>
        <p:spPr>
          <a:xfrm>
            <a:off x="0" y="1503833"/>
            <a:ext cx="9144000" cy="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0"/>
            <a:ext cx="9144000" cy="1532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19" name="Shape 19"/>
          <p:cNvCxnSpPr/>
          <p:nvPr/>
        </p:nvCxnSpPr>
        <p:spPr>
          <a:xfrm>
            <a:off x="0" y="1503833"/>
            <a:ext cx="9144000" cy="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1532999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25" name="Shape 25"/>
          <p:cNvCxnSpPr/>
          <p:nvPr/>
        </p:nvCxnSpPr>
        <p:spPr>
          <a:xfrm>
            <a:off x="0" y="1503833"/>
            <a:ext cx="9144000" cy="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buNone/>
              <a:defRPr sz="1800">
                <a:solidFill>
                  <a:schemeClr val="dk2"/>
                </a:solidFill>
              </a:defRPr>
            </a:lvl1pPr>
          </a:lstStyle>
          <a:p>
            <a:endParaRPr/>
          </a:p>
        </p:txBody>
      </p:sp>
      <p:sp>
        <p:nvSpPr>
          <p:cNvPr id="29" name="Shape 29"/>
          <p:cNvSpPr/>
          <p:nvPr/>
        </p:nvSpPr>
        <p:spPr>
          <a:xfrm>
            <a:off x="4274" y="0"/>
            <a:ext cx="9144000" cy="58752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30" name="Shape 30"/>
          <p:cNvCxnSpPr/>
          <p:nvPr/>
        </p:nvCxnSpPr>
        <p:spPr>
          <a:xfrm>
            <a:off x="0" y="5845828"/>
            <a:ext cx="9144000" cy="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chemeClr val="dk2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png"/><Relationship Id="rId5" Type="http://schemas.openxmlformats.org/officeDocument/2006/relationships/image" Target="../media/image25.jp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jp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4" Type="http://schemas.openxmlformats.org/officeDocument/2006/relationships/image" Target="../media/image32.jpg"/><Relationship Id="rId5" Type="http://schemas.openxmlformats.org/officeDocument/2006/relationships/image" Target="../media/image33.png"/><Relationship Id="rId6" Type="http://schemas.openxmlformats.org/officeDocument/2006/relationships/image" Target="../media/image27.jp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jpg"/><Relationship Id="rId12" Type="http://schemas.openxmlformats.org/officeDocument/2006/relationships/image" Target="../media/image43.jp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jpg"/><Relationship Id="rId4" Type="http://schemas.openxmlformats.org/officeDocument/2006/relationships/image" Target="../media/image35.jp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jpg"/><Relationship Id="rId9" Type="http://schemas.openxmlformats.org/officeDocument/2006/relationships/image" Target="../media/image40.jpg"/><Relationship Id="rId10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be.com/v/zsTRxXvQY0s" TargetMode="External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2.jp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7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subTitle" idx="1"/>
          </p:nvPr>
        </p:nvSpPr>
        <p:spPr>
          <a:xfrm>
            <a:off x="512325" y="99638"/>
            <a:ext cx="8119500" cy="1538853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4400" b="1" dirty="0">
                <a:solidFill>
                  <a:schemeClr val="bg1"/>
                </a:solidFill>
              </a:rPr>
              <a:t>MRun Mass </a:t>
            </a:r>
            <a:r>
              <a:rPr lang="en" sz="4400" b="1" dirty="0" smtClean="0">
                <a:solidFill>
                  <a:schemeClr val="bg1"/>
                </a:solidFill>
              </a:rPr>
              <a:t>Meeting</a:t>
            </a:r>
            <a:endParaRPr lang="en-US" sz="4400" b="1" dirty="0" smtClean="0">
              <a:solidFill>
                <a:schemeClr val="bg1"/>
              </a:solidFill>
            </a:endParaRPr>
          </a:p>
          <a:p>
            <a:pPr algn="ctr">
              <a:spcBef>
                <a:spcPts val="0"/>
              </a:spcBef>
              <a:buNone/>
            </a:pPr>
            <a:r>
              <a:rPr lang="en-US" sz="4400" b="1" dirty="0" smtClean="0">
                <a:solidFill>
                  <a:schemeClr val="bg1"/>
                </a:solidFill>
              </a:rPr>
              <a:t>Winter 2015</a:t>
            </a:r>
            <a:r>
              <a:rPr lang="en" sz="4400" b="1" dirty="0" smtClean="0">
                <a:solidFill>
                  <a:schemeClr val="bg1"/>
                </a:solidFill>
              </a:rPr>
              <a:t>!</a:t>
            </a:r>
            <a:endParaRPr lang="en" sz="44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8211" r="3308" b="18934"/>
          <a:stretch/>
        </p:blipFill>
        <p:spPr>
          <a:xfrm>
            <a:off x="5667" y="1693907"/>
            <a:ext cx="9138333" cy="516409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Community Service</a:t>
            </a:r>
          </a:p>
        </p:txBody>
      </p:sp>
      <p:pic>
        <p:nvPicPr>
          <p:cNvPr id="3" name="Picture 2" descr="Dexter-Ann Arbor 201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988" y="1929046"/>
            <a:ext cx="2998401" cy="45095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249" y="1817597"/>
            <a:ext cx="2535816" cy="20733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276" y="4356721"/>
            <a:ext cx="2138959" cy="208192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RAM – Race Across Michigan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Who? </a:t>
            </a:r>
            <a:r>
              <a:rPr lang="en-US" sz="2400" dirty="0" err="1"/>
              <a:t>MRun</a:t>
            </a:r>
            <a:r>
              <a:rPr lang="en-US" sz="2400" dirty="0"/>
              <a:t>!!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What? A 24-hour relay race across Michigan (182 </a:t>
            </a:r>
            <a:r>
              <a:rPr lang="en-US" sz="2400" dirty="0" smtClean="0"/>
              <a:t>miles!</a:t>
            </a:r>
            <a:r>
              <a:rPr lang="en-US" sz="2400" dirty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Where? Detroit -&gt; -&gt; -&gt; South Haven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When? </a:t>
            </a:r>
            <a:r>
              <a:rPr lang="en-US" sz="2400" dirty="0" smtClean="0"/>
              <a:t>6am </a:t>
            </a:r>
            <a:r>
              <a:rPr lang="en-US" sz="2400" dirty="0"/>
              <a:t>March 21</a:t>
            </a:r>
            <a:r>
              <a:rPr lang="en-US" sz="2400" baseline="30000" dirty="0"/>
              <a:t>st</a:t>
            </a:r>
            <a:r>
              <a:rPr lang="en-US" sz="2400" dirty="0"/>
              <a:t> </a:t>
            </a:r>
            <a:r>
              <a:rPr lang="en-US" sz="2400" dirty="0" smtClean="0"/>
              <a:t>– 1pm </a:t>
            </a:r>
            <a:r>
              <a:rPr lang="en-US" sz="2400" dirty="0"/>
              <a:t>March </a:t>
            </a:r>
            <a:r>
              <a:rPr lang="en-US" sz="2400" dirty="0" smtClean="0"/>
              <a:t>22</a:t>
            </a:r>
            <a:r>
              <a:rPr lang="en-US" sz="2400" baseline="30000" dirty="0" smtClean="0"/>
              <a:t>nd</a:t>
            </a:r>
            <a:r>
              <a:rPr lang="en-US" sz="2400" dirty="0" smtClean="0"/>
              <a:t> 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Why? To fundraise for the Special Olympics of Washtenaw County!!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How? Come to our mass </a:t>
            </a:r>
            <a:r>
              <a:rPr lang="en-US" sz="2400" dirty="0" smtClean="0"/>
              <a:t>meeting!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Have a question about what will be the best 24 hours of your life?</a:t>
            </a:r>
            <a:r>
              <a:rPr lang="en-US" sz="2400" dirty="0" smtClean="0"/>
              <a:t>?</a:t>
            </a:r>
          </a:p>
          <a:p>
            <a:pPr marL="914400" lvl="1" indent="-38100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US" dirty="0" smtClean="0"/>
              <a:t>Talk to Taylor or Shannon</a:t>
            </a:r>
          </a:p>
          <a:p>
            <a:pPr marL="914400" lvl="1" indent="-38100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US" dirty="0" err="1" smtClean="0">
                <a:solidFill>
                  <a:srgbClr val="000000"/>
                </a:solidFill>
              </a:rPr>
              <a:t>ramcoordinators@umich.edu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 descr="1977346_4041483012751_1072198956_n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753" y="4768699"/>
            <a:ext cx="3233559" cy="193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749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191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Dues are only $30!!</a:t>
            </a:r>
          </a:p>
          <a:p>
            <a:pPr marL="914400" lvl="1" indent="-3810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/>
              <a:t>Cheapest Club Sport</a:t>
            </a:r>
          </a:p>
          <a:p>
            <a:pPr marL="914400" lvl="1" indent="-3810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US" dirty="0" smtClean="0"/>
              <a:t>Winter</a:t>
            </a:r>
            <a:r>
              <a:rPr lang="en" dirty="0" smtClean="0"/>
              <a:t> </a:t>
            </a:r>
            <a:r>
              <a:rPr lang="en" dirty="0"/>
              <a:t>Semester</a:t>
            </a:r>
          </a:p>
          <a:p>
            <a:pPr marL="457200" lvl="0" indent="-4191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Subsidizes:</a:t>
            </a:r>
          </a:p>
          <a:p>
            <a:pPr marL="914400" lvl="1" indent="-3810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/>
              <a:t>Social Events</a:t>
            </a:r>
          </a:p>
          <a:p>
            <a:pPr marL="914400" lvl="1" indent="-3810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/>
              <a:t>Apparel</a:t>
            </a:r>
          </a:p>
          <a:p>
            <a:pPr marL="914400" lvl="1" indent="-3810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/>
              <a:t>Traveling / Racing</a:t>
            </a:r>
          </a:p>
          <a:p>
            <a:pPr marL="914400" lvl="1" indent="-3810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/>
              <a:t>Fun!</a:t>
            </a:r>
          </a:p>
          <a:p>
            <a:pPr marL="457200" lvl="0" indent="-4191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Free water bottle or wristband!</a:t>
            </a:r>
          </a:p>
        </p:txBody>
      </p:sp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Dues</a:t>
            </a:r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1945" y="1984843"/>
            <a:ext cx="2729676" cy="3676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2595552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064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800" dirty="0"/>
              <a:t>Pay dues --&gt; MRun roster on Maize Pages</a:t>
            </a:r>
          </a:p>
          <a:p>
            <a:pPr marL="457200" lvl="0" indent="-4064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800" dirty="0"/>
              <a:t>Participation Agreement</a:t>
            </a:r>
            <a:r>
              <a:rPr lang="en" sz="2800" dirty="0" smtClean="0"/>
              <a:t>:</a:t>
            </a:r>
            <a:r>
              <a:rPr lang="en-US" sz="2800" dirty="0" smtClean="0"/>
              <a:t> you</a:t>
            </a:r>
            <a:r>
              <a:rPr lang="en" sz="2800" dirty="0" smtClean="0"/>
              <a:t> </a:t>
            </a:r>
            <a:r>
              <a:rPr lang="en" sz="2800" dirty="0"/>
              <a:t>must upload a photo of your health insurance card</a:t>
            </a:r>
          </a:p>
          <a:p>
            <a:pPr marL="457200" lvl="0" indent="-4064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800" dirty="0"/>
              <a:t>Health insurance is required for participation in Club </a:t>
            </a:r>
            <a:r>
              <a:rPr lang="en" sz="2800" dirty="0" smtClean="0"/>
              <a:t>Sports</a:t>
            </a:r>
            <a:endParaRPr lang="en" sz="2800" dirty="0"/>
          </a:p>
        </p:txBody>
      </p:sp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Maize </a:t>
            </a:r>
            <a:r>
              <a:rPr lang="en"/>
              <a:t>Pages</a:t>
            </a:r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8050" y="3959439"/>
            <a:ext cx="3821549" cy="272077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/>
          <p:nvPr/>
        </p:nvSpPr>
        <p:spPr>
          <a:xfrm>
            <a:off x="457200" y="4150994"/>
            <a:ext cx="4580950" cy="190818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L="457200" lvl="0" indent="-406400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800" dirty="0">
                <a:solidFill>
                  <a:schemeClr val="dk1"/>
                </a:solidFill>
              </a:rPr>
              <a:t>Must fill </a:t>
            </a:r>
            <a:r>
              <a:rPr lang="en" sz="2800" dirty="0" smtClean="0">
                <a:solidFill>
                  <a:schemeClr val="dk1"/>
                </a:solidFill>
              </a:rPr>
              <a:t>out</a:t>
            </a:r>
            <a:r>
              <a:rPr lang="en-US" sz="2800" dirty="0" smtClean="0">
                <a:solidFill>
                  <a:schemeClr val="dk1"/>
                </a:solidFill>
              </a:rPr>
              <a:t> </a:t>
            </a:r>
            <a:r>
              <a:rPr lang="en" sz="2800" dirty="0" smtClean="0">
                <a:solidFill>
                  <a:schemeClr val="dk1"/>
                </a:solidFill>
              </a:rPr>
              <a:t>Participation</a:t>
            </a:r>
            <a:r>
              <a:rPr lang="en-US" sz="2800" dirty="0" smtClean="0">
                <a:solidFill>
                  <a:schemeClr val="dk1"/>
                </a:solidFill>
              </a:rPr>
              <a:t> </a:t>
            </a:r>
            <a:r>
              <a:rPr lang="en" sz="2800" dirty="0" smtClean="0">
                <a:solidFill>
                  <a:schemeClr val="dk1"/>
                </a:solidFill>
              </a:rPr>
              <a:t>Agreement </a:t>
            </a:r>
            <a:r>
              <a:rPr lang="en" sz="2800" dirty="0">
                <a:solidFill>
                  <a:schemeClr val="dk1"/>
                </a:solidFill>
              </a:rPr>
              <a:t>on Maize Pages by </a:t>
            </a:r>
            <a:r>
              <a:rPr lang="en-US" sz="2800" dirty="0" smtClean="0">
                <a:solidFill>
                  <a:schemeClr val="dk1"/>
                </a:solidFill>
              </a:rPr>
              <a:t>1-26</a:t>
            </a:r>
            <a:r>
              <a:rPr lang="en" sz="2800" dirty="0" smtClean="0">
                <a:solidFill>
                  <a:schemeClr val="dk1"/>
                </a:solidFill>
              </a:rPr>
              <a:t>, </a:t>
            </a:r>
            <a:r>
              <a:rPr lang="en" sz="2800" dirty="0">
                <a:solidFill>
                  <a:schemeClr val="dk1"/>
                </a:solidFill>
              </a:rPr>
              <a:t>or before competing!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392925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rtl="0">
              <a:spcBef>
                <a:spcPts val="0"/>
              </a:spcBef>
              <a:buNone/>
            </a:pPr>
            <a:endParaRPr lang="en-US" dirty="0" smtClean="0"/>
          </a:p>
          <a:p>
            <a:pPr rtl="0">
              <a:spcBef>
                <a:spcPts val="0"/>
              </a:spcBef>
              <a:buNone/>
            </a:pPr>
            <a:r>
              <a:rPr lang="en" dirty="0" smtClean="0"/>
              <a:t>mrun.clubrunning.org</a:t>
            </a:r>
            <a:r>
              <a:rPr lang="en-US" dirty="0" smtClean="0"/>
              <a:t>       </a:t>
            </a:r>
            <a:r>
              <a:rPr lang="en" dirty="0" smtClean="0"/>
              <a:t>(mrun.sexy)</a:t>
            </a:r>
            <a:endParaRPr lang="en-US" dirty="0" smtClean="0"/>
          </a:p>
          <a:p>
            <a:pPr rtl="0">
              <a:spcBef>
                <a:spcPts val="0"/>
              </a:spcBef>
              <a:buNone/>
            </a:pPr>
            <a:endParaRPr lang="en-US" dirty="0" smtClean="0"/>
          </a:p>
          <a:p>
            <a:pPr marL="457200" lvl="0" indent="-381000">
              <a:spcAft>
                <a:spcPts val="1000"/>
              </a:spcAft>
              <a:buFont typeface="Arial"/>
              <a:buChar char="●"/>
            </a:pPr>
            <a:r>
              <a:rPr lang="en-US" sz="2400" dirty="0" smtClean="0"/>
              <a:t>Lots of good information</a:t>
            </a:r>
            <a:r>
              <a:rPr lang="en" sz="2400" dirty="0" smtClean="0"/>
              <a:t>:</a:t>
            </a:r>
          </a:p>
          <a:p>
            <a:pPr marL="914400" lvl="1" indent="-381000">
              <a:spcAft>
                <a:spcPts val="1000"/>
              </a:spcAft>
              <a:buSzPct val="80000"/>
              <a:buFont typeface="Courier New"/>
              <a:buChar char="o"/>
            </a:pPr>
            <a:r>
              <a:rPr lang="en-US" dirty="0" smtClean="0"/>
              <a:t>Practice times/locations</a:t>
            </a:r>
          </a:p>
          <a:p>
            <a:pPr marL="914400" lvl="1" indent="-381000">
              <a:spcAft>
                <a:spcPts val="1000"/>
              </a:spcAft>
              <a:buSzPct val="80000"/>
              <a:buFont typeface="Courier New"/>
              <a:buChar char="o"/>
            </a:pPr>
            <a:r>
              <a:rPr lang="en-US" dirty="0" smtClean="0"/>
              <a:t>Meet schedule &amp; social calendar</a:t>
            </a:r>
          </a:p>
          <a:p>
            <a:pPr marL="914400" lvl="1" indent="-381000">
              <a:spcAft>
                <a:spcPts val="1000"/>
              </a:spcAft>
              <a:buSzPct val="80000"/>
              <a:buFont typeface="Courier New"/>
              <a:buChar char="o"/>
            </a:pPr>
            <a:r>
              <a:rPr lang="en-US" dirty="0" smtClean="0"/>
              <a:t>Routes and records</a:t>
            </a:r>
          </a:p>
          <a:p>
            <a:pPr marL="914400" lvl="1" indent="-381000">
              <a:spcAft>
                <a:spcPts val="1000"/>
              </a:spcAft>
              <a:buSzPct val="80000"/>
              <a:buFont typeface="Courier New"/>
              <a:buChar char="o"/>
            </a:pPr>
            <a:r>
              <a:rPr lang="en-US" dirty="0" smtClean="0"/>
              <a:t>Contact information</a:t>
            </a:r>
            <a:endParaRPr lang="en" dirty="0" smtClean="0"/>
          </a:p>
        </p:txBody>
      </p:sp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Questions?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b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MRun Apparel and Gear!</a:t>
            </a:r>
          </a:p>
        </p:txBody>
      </p:sp>
      <p:sp>
        <p:nvSpPr>
          <p:cNvPr id="163" name="Shape 163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6463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Winter 2015</a:t>
            </a:r>
            <a:endParaRPr lang="en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457200" y="223337"/>
            <a:ext cx="8229600" cy="11430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b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 It Works</a:t>
            </a:r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72434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191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Pay right now with </a:t>
            </a:r>
            <a:r>
              <a:rPr lang="en" u="sng" dirty="0"/>
              <a:t>cash</a:t>
            </a:r>
            <a:r>
              <a:rPr lang="en" dirty="0"/>
              <a:t> or </a:t>
            </a:r>
            <a:r>
              <a:rPr lang="en" u="sng" dirty="0"/>
              <a:t>check</a:t>
            </a:r>
            <a:r>
              <a:rPr lang="en" dirty="0"/>
              <a:t> along with your dues.</a:t>
            </a:r>
          </a:p>
          <a:p>
            <a:pPr marL="457200" lvl="0" indent="-4191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Some items are in stock; others will be ordered in the near </a:t>
            </a:r>
            <a:r>
              <a:rPr lang="en" dirty="0" smtClean="0"/>
              <a:t>future.</a:t>
            </a:r>
            <a:endParaRPr lang="en" dirty="0"/>
          </a:p>
          <a:p>
            <a:pPr marL="457200" lvl="0" indent="-4191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As things arrive, I will make announcements on CTools/Facebook and hold office hours, usually before/after practice.</a:t>
            </a:r>
          </a:p>
          <a:p>
            <a:pPr marL="457200" lvl="0" indent="-4191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Contact: </a:t>
            </a:r>
            <a:r>
              <a:rPr lang="en" b="1" dirty="0"/>
              <a:t>mrun.swag@umich.edu</a:t>
            </a:r>
            <a:r>
              <a:rPr lang="en" dirty="0"/>
              <a:t> with any questions or to buy more gear.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New Uniforms!</a:t>
            </a:r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Men’s and women’s fit singlets - </a:t>
            </a:r>
            <a:r>
              <a:rPr lang="en" b="1"/>
              <a:t>$20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Men’s and women’s fit shorts - </a:t>
            </a:r>
            <a:r>
              <a:rPr lang="en" b="1"/>
              <a:t>$20</a:t>
            </a: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2914150"/>
            <a:ext cx="3455349" cy="34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5725" y="3711200"/>
            <a:ext cx="855097" cy="57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4826" y="3711201"/>
            <a:ext cx="2314325" cy="204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3541" y="3482027"/>
            <a:ext cx="2174345" cy="295664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New Short / Long Sleeve Tech Shirts</a:t>
            </a:r>
          </a:p>
        </p:txBody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Unisex short sleeve - </a:t>
            </a:r>
            <a:r>
              <a:rPr lang="en" b="1"/>
              <a:t>$15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Unisex long sleeve - </a:t>
            </a:r>
            <a:r>
              <a:rPr lang="en" b="1"/>
              <a:t>$20</a:t>
            </a:r>
          </a:p>
        </p:txBody>
      </p:sp>
      <p:pic>
        <p:nvPicPr>
          <p:cNvPr id="220" name="Shape 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7460" y="2771702"/>
            <a:ext cx="746033" cy="71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494" y="3685667"/>
            <a:ext cx="3277926" cy="2462827"/>
          </a:xfrm>
          <a:prstGeom prst="rect">
            <a:avLst/>
          </a:prstGeom>
        </p:spPr>
      </p:pic>
      <p:sp>
        <p:nvSpPr>
          <p:cNvPr id="221" name="Shape 221"/>
          <p:cNvSpPr/>
          <p:nvPr/>
        </p:nvSpPr>
        <p:spPr>
          <a:xfrm>
            <a:off x="828291" y="2989977"/>
            <a:ext cx="833999" cy="273600"/>
          </a:xfrm>
          <a:prstGeom prst="rect">
            <a:avLst/>
          </a:prstGeom>
          <a:solidFill>
            <a:srgbClr val="20124D"/>
          </a:solidFill>
          <a:ln w="19050" cap="flat">
            <a:solidFill>
              <a:srgbClr val="20124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0000FF"/>
              </a:solidFill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2349673" y="2989977"/>
            <a:ext cx="833999" cy="273600"/>
          </a:xfrm>
          <a:prstGeom prst="rect">
            <a:avLst/>
          </a:prstGeom>
          <a:solidFill>
            <a:srgbClr val="20124D"/>
          </a:solidFill>
          <a:ln w="19050" cap="flat">
            <a:solidFill>
              <a:srgbClr val="20124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0000FF"/>
              </a:solidFill>
            </a:endParaRPr>
          </a:p>
        </p:txBody>
      </p:sp>
      <p:pic>
        <p:nvPicPr>
          <p:cNvPr id="9" name="Shape 2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72240" y="3073882"/>
            <a:ext cx="2614560" cy="32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Half Tights / Spandex / Sports Bras</a:t>
            </a:r>
          </a:p>
        </p:txBody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Men's half tights - </a:t>
            </a:r>
            <a:r>
              <a:rPr lang="en" b="1"/>
              <a:t>$20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Women's half tights/spandex - </a:t>
            </a:r>
            <a:r>
              <a:rPr lang="en" b="1"/>
              <a:t>$20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Sports Bras - </a:t>
            </a:r>
            <a:r>
              <a:rPr lang="en" b="1"/>
              <a:t>$20</a:t>
            </a:r>
          </a:p>
        </p:txBody>
      </p:sp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112" y="4100132"/>
            <a:ext cx="7155774" cy="20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Board Introductions</a:t>
            </a:r>
          </a:p>
        </p:txBody>
      </p:sp>
      <p:sp>
        <p:nvSpPr>
          <p:cNvPr id="60" name="Shape 60"/>
          <p:cNvSpPr txBox="1"/>
          <p:nvPr/>
        </p:nvSpPr>
        <p:spPr>
          <a:xfrm>
            <a:off x="354780" y="1817250"/>
            <a:ext cx="4267199" cy="53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400"/>
              <a:t>Harrison Clark</a:t>
            </a:r>
          </a:p>
          <a:p>
            <a:pPr>
              <a:spcBef>
                <a:spcPts val="0"/>
              </a:spcBef>
              <a:buNone/>
            </a:pPr>
            <a:r>
              <a:rPr lang="en" sz="1800"/>
              <a:t>President</a:t>
            </a:r>
          </a:p>
        </p:txBody>
      </p:sp>
      <p:sp>
        <p:nvSpPr>
          <p:cNvPr id="61" name="Shape 61"/>
          <p:cNvSpPr txBox="1"/>
          <p:nvPr/>
        </p:nvSpPr>
        <p:spPr>
          <a:xfrm>
            <a:off x="3469730" y="1835837"/>
            <a:ext cx="4267199" cy="53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Caci Dishman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Vice President</a:t>
            </a:r>
          </a:p>
        </p:txBody>
      </p:sp>
      <p:sp>
        <p:nvSpPr>
          <p:cNvPr id="62" name="Shape 62"/>
          <p:cNvSpPr txBox="1"/>
          <p:nvPr/>
        </p:nvSpPr>
        <p:spPr>
          <a:xfrm>
            <a:off x="354780" y="2817287"/>
            <a:ext cx="4267199" cy="53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400" dirty="0"/>
              <a:t>John Holmes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Distance Training</a:t>
            </a:r>
          </a:p>
        </p:txBody>
      </p:sp>
      <p:sp>
        <p:nvSpPr>
          <p:cNvPr id="63" name="Shape 63"/>
          <p:cNvSpPr txBox="1"/>
          <p:nvPr/>
        </p:nvSpPr>
        <p:spPr>
          <a:xfrm>
            <a:off x="3478980" y="2836962"/>
            <a:ext cx="4267199" cy="53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400"/>
              <a:t>Tyler Kristoff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Sprint &amp; Field Training</a:t>
            </a:r>
          </a:p>
        </p:txBody>
      </p:sp>
      <p:sp>
        <p:nvSpPr>
          <p:cNvPr id="64" name="Shape 64"/>
          <p:cNvSpPr txBox="1"/>
          <p:nvPr/>
        </p:nvSpPr>
        <p:spPr>
          <a:xfrm>
            <a:off x="6603180" y="1817250"/>
            <a:ext cx="2212199" cy="53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400" dirty="0"/>
              <a:t>Rob Rose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Treasurer</a:t>
            </a:r>
          </a:p>
        </p:txBody>
      </p:sp>
      <p:sp>
        <p:nvSpPr>
          <p:cNvPr id="65" name="Shape 65"/>
          <p:cNvSpPr txBox="1"/>
          <p:nvPr/>
        </p:nvSpPr>
        <p:spPr>
          <a:xfrm>
            <a:off x="6591655" y="2824646"/>
            <a:ext cx="2552345" cy="83096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400" dirty="0"/>
              <a:t>Connor Murray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Travel Coordinator</a:t>
            </a:r>
          </a:p>
        </p:txBody>
      </p:sp>
      <p:sp>
        <p:nvSpPr>
          <p:cNvPr id="66" name="Shape 66"/>
          <p:cNvSpPr txBox="1"/>
          <p:nvPr/>
        </p:nvSpPr>
        <p:spPr>
          <a:xfrm>
            <a:off x="6603180" y="3827221"/>
            <a:ext cx="2313600" cy="53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400" dirty="0"/>
              <a:t>Sarah Hayes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Community Service</a:t>
            </a:r>
          </a:p>
        </p:txBody>
      </p:sp>
      <p:sp>
        <p:nvSpPr>
          <p:cNvPr id="67" name="Shape 67"/>
          <p:cNvSpPr txBox="1"/>
          <p:nvPr/>
        </p:nvSpPr>
        <p:spPr>
          <a:xfrm>
            <a:off x="3467455" y="4842150"/>
            <a:ext cx="4267199" cy="53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400" dirty="0"/>
              <a:t>Cassie Hoffman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Marketing &amp; Fundraising</a:t>
            </a:r>
          </a:p>
        </p:txBody>
      </p:sp>
      <p:sp>
        <p:nvSpPr>
          <p:cNvPr id="68" name="Shape 68"/>
          <p:cNvSpPr txBox="1"/>
          <p:nvPr/>
        </p:nvSpPr>
        <p:spPr>
          <a:xfrm>
            <a:off x="343255" y="3827575"/>
            <a:ext cx="4267199" cy="53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400"/>
              <a:t>Danny Sack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Social Events</a:t>
            </a:r>
          </a:p>
        </p:txBody>
      </p:sp>
      <p:sp>
        <p:nvSpPr>
          <p:cNvPr id="69" name="Shape 69"/>
          <p:cNvSpPr txBox="1"/>
          <p:nvPr/>
        </p:nvSpPr>
        <p:spPr>
          <a:xfrm>
            <a:off x="3478980" y="3807887"/>
            <a:ext cx="4267199" cy="53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400"/>
              <a:t>Kira Burnett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Social Events</a:t>
            </a:r>
          </a:p>
        </p:txBody>
      </p:sp>
      <p:sp>
        <p:nvSpPr>
          <p:cNvPr id="70" name="Shape 70"/>
          <p:cNvSpPr txBox="1"/>
          <p:nvPr/>
        </p:nvSpPr>
        <p:spPr>
          <a:xfrm>
            <a:off x="3467455" y="5808775"/>
            <a:ext cx="4267199" cy="53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400" dirty="0"/>
              <a:t>Thomas Finch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Webmaster</a:t>
            </a:r>
          </a:p>
        </p:txBody>
      </p:sp>
      <p:sp>
        <p:nvSpPr>
          <p:cNvPr id="71" name="Shape 71"/>
          <p:cNvSpPr txBox="1"/>
          <p:nvPr/>
        </p:nvSpPr>
        <p:spPr>
          <a:xfrm>
            <a:off x="6603181" y="4842150"/>
            <a:ext cx="2540820" cy="83096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400" dirty="0"/>
              <a:t>Eli Jenkinson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S.W.A.G.</a:t>
            </a:r>
          </a:p>
        </p:txBody>
      </p:sp>
      <p:sp>
        <p:nvSpPr>
          <p:cNvPr id="72" name="Shape 72"/>
          <p:cNvSpPr txBox="1"/>
          <p:nvPr/>
        </p:nvSpPr>
        <p:spPr>
          <a:xfrm>
            <a:off x="6591655" y="5832750"/>
            <a:ext cx="2552345" cy="83096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400" dirty="0"/>
              <a:t>Emily Southern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Liaison to Club Sports</a:t>
            </a:r>
          </a:p>
        </p:txBody>
      </p:sp>
      <p:sp>
        <p:nvSpPr>
          <p:cNvPr id="17" name="Shape 67"/>
          <p:cNvSpPr txBox="1"/>
          <p:nvPr/>
        </p:nvSpPr>
        <p:spPr>
          <a:xfrm>
            <a:off x="343255" y="4818175"/>
            <a:ext cx="4267199" cy="8309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 sz="2400" dirty="0" smtClean="0"/>
              <a:t>Shannon Peterson</a:t>
            </a:r>
            <a:endParaRPr lang="en" sz="2400" dirty="0"/>
          </a:p>
          <a:p>
            <a:pPr lvl="0" rtl="0">
              <a:spcBef>
                <a:spcPts val="0"/>
              </a:spcBef>
              <a:buNone/>
            </a:pPr>
            <a:r>
              <a:rPr lang="en-US" sz="1800" dirty="0" smtClean="0"/>
              <a:t>RAM Coordinator</a:t>
            </a:r>
            <a:endParaRPr lang="en" sz="1800" dirty="0"/>
          </a:p>
        </p:txBody>
      </p:sp>
      <p:sp>
        <p:nvSpPr>
          <p:cNvPr id="18" name="Shape 70"/>
          <p:cNvSpPr txBox="1"/>
          <p:nvPr/>
        </p:nvSpPr>
        <p:spPr>
          <a:xfrm>
            <a:off x="343255" y="5784800"/>
            <a:ext cx="4267199" cy="8309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 sz="2400" dirty="0" smtClean="0"/>
              <a:t>Taylor Flynn</a:t>
            </a:r>
            <a:endParaRPr lang="en" sz="2400" dirty="0"/>
          </a:p>
          <a:p>
            <a:pPr lvl="0" rtl="0">
              <a:spcBef>
                <a:spcPts val="0"/>
              </a:spcBef>
              <a:buNone/>
            </a:pPr>
            <a:r>
              <a:rPr lang="en-US" sz="1800" dirty="0" smtClean="0"/>
              <a:t>RAM Coordinator</a:t>
            </a:r>
            <a:endParaRPr lang="en" sz="1800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Accessories</a:t>
            </a:r>
          </a:p>
        </p:txBody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156963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>
                <a:solidFill>
                  <a:srgbClr val="000000"/>
                </a:solidFill>
              </a:rPr>
              <a:t>Stickers - </a:t>
            </a:r>
            <a:r>
              <a:rPr lang="en" b="1" dirty="0">
                <a:solidFill>
                  <a:srgbClr val="000000"/>
                </a:solidFill>
              </a:rPr>
              <a:t>$</a:t>
            </a:r>
            <a:r>
              <a:rPr lang="en" b="1" dirty="0" smtClean="0">
                <a:solidFill>
                  <a:srgbClr val="000000"/>
                </a:solidFill>
              </a:rPr>
              <a:t>1</a:t>
            </a:r>
            <a:endParaRPr lang="en-US" b="1" dirty="0" smtClean="0">
              <a:solidFill>
                <a:srgbClr val="000000"/>
              </a:solidFill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 smtClean="0"/>
              <a:t>Sunglasses </a:t>
            </a:r>
            <a:r>
              <a:rPr lang="en" dirty="0"/>
              <a:t>- </a:t>
            </a:r>
            <a:r>
              <a:rPr lang="en" b="1" dirty="0"/>
              <a:t>$</a:t>
            </a:r>
            <a:r>
              <a:rPr lang="en" b="1" dirty="0" smtClean="0"/>
              <a:t>5</a:t>
            </a:r>
            <a:endParaRPr lang="en-US" b="1" dirty="0" smtClean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Duffle Bags - </a:t>
            </a:r>
            <a:r>
              <a:rPr lang="en-US" b="1" dirty="0" smtClean="0"/>
              <a:t>$20</a:t>
            </a:r>
            <a:endParaRPr lang="en" b="1" dirty="0"/>
          </a:p>
        </p:txBody>
      </p:sp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325" y="3475633"/>
            <a:ext cx="3727824" cy="2590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Shape 2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6925" y="3322976"/>
            <a:ext cx="3727827" cy="264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3075" y="503532"/>
            <a:ext cx="2989333" cy="2204633"/>
          </a:xfrm>
          <a:prstGeom prst="rect">
            <a:avLst/>
          </a:prstGeom>
        </p:spPr>
      </p:pic>
      <p:pic>
        <p:nvPicPr>
          <p:cNvPr id="7" name="Shape 2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9796" y="1809230"/>
            <a:ext cx="554944" cy="546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457200" y="679004"/>
            <a:ext cx="8229600" cy="738633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Limited Stock</a:t>
            </a:r>
            <a:endParaRPr lang="en" dirty="0"/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417637"/>
            <a:ext cx="1631458" cy="1631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3639" y="1600396"/>
            <a:ext cx="1220564" cy="1220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1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278" y="3049095"/>
            <a:ext cx="1230087" cy="1919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1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86392" y="3137212"/>
            <a:ext cx="1056368" cy="183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1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89589" y="3297780"/>
            <a:ext cx="1559833" cy="1429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2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82387" y="5176075"/>
            <a:ext cx="2276087" cy="1054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2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69849" y="5096494"/>
            <a:ext cx="1937526" cy="1501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2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23611" y="5143666"/>
            <a:ext cx="1722063" cy="1321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2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56647" y="1090165"/>
            <a:ext cx="1389027" cy="3461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24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200517" y="2031357"/>
            <a:ext cx="1557036" cy="2296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b="1"/>
              <a:t>FREE </a:t>
            </a:r>
            <a:r>
              <a:rPr lang="en"/>
              <a:t>- Pick either a water bottle or wristband when you pay your dues!</a:t>
            </a:r>
          </a:p>
        </p:txBody>
      </p:sp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Water Bottles / Wristbands</a:t>
            </a:r>
          </a:p>
        </p:txBody>
      </p:sp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0125" y="3558525"/>
            <a:ext cx="3782350" cy="283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" y="2908925"/>
            <a:ext cx="2729676" cy="3676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/>
        </p:nvSpPr>
        <p:spPr>
          <a:xfrm>
            <a:off x="457200" y="745425"/>
            <a:ext cx="3495299" cy="2319300"/>
          </a:xfrm>
          <a:prstGeom prst="wedgeRoundRectCallout">
            <a:avLst>
              <a:gd name="adj1" fmla="val 86492"/>
              <a:gd name="adj2" fmla="val 100704"/>
              <a:gd name="adj3" fmla="val 0"/>
            </a:avLst>
          </a:prstGeom>
          <a:noFill/>
          <a:ln w="76200" cap="flat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xfrm>
            <a:off x="844103" y="1570186"/>
            <a:ext cx="2821883" cy="738633"/>
          </a:xfrm>
          <a:prstGeom prst="rect">
            <a:avLst/>
          </a:prstGeom>
        </p:spPr>
        <p:txBody>
          <a:bodyPr wrap="square" lIns="91425" tIns="91425" rIns="91425" bIns="91425" anchor="b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Questions?</a:t>
            </a:r>
          </a:p>
        </p:txBody>
      </p:sp>
      <p:pic>
        <p:nvPicPr>
          <p:cNvPr id="2" name="Picture 1" descr="10471269_10205111963748272_69442741631328573_n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3" r="46273" b="31863"/>
          <a:stretch/>
        </p:blipFill>
        <p:spPr>
          <a:xfrm>
            <a:off x="5486999" y="1570186"/>
            <a:ext cx="2108542" cy="467284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750144_10152492365462877_7283189914746676430_o-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3" b="32806"/>
          <a:stretch/>
        </p:blipFill>
        <p:spPr>
          <a:xfrm>
            <a:off x="0" y="1528794"/>
            <a:ext cx="9144000" cy="3749212"/>
          </a:xfrm>
          <a:prstGeom prst="rect">
            <a:avLst/>
          </a:prstGeom>
        </p:spPr>
      </p:pic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1539749" y="5373859"/>
            <a:ext cx="8204200" cy="1661963"/>
          </a:xfrm>
          <a:prstGeom prst="rect">
            <a:avLst/>
          </a:prstGeom>
        </p:spPr>
        <p:txBody>
          <a:bodyPr wrap="square" lIns="91425" tIns="91425" rIns="91425" bIns="91425" anchor="t" anchorCtr="0">
            <a:spAutoFit/>
          </a:bodyPr>
          <a:lstStyle/>
          <a:p>
            <a:pPr marL="38100">
              <a:buClr>
                <a:srgbClr val="FFFFFF"/>
              </a:buClr>
            </a:pPr>
            <a:r>
              <a:rPr lang="en-US" sz="2400" dirty="0" smtClean="0">
                <a:solidFill>
                  <a:schemeClr val="tx1"/>
                </a:solidFill>
              </a:rPr>
              <a:t>• </a:t>
            </a:r>
            <a:r>
              <a:rPr lang="en" sz="2400" dirty="0" smtClean="0">
                <a:solidFill>
                  <a:schemeClr val="tx1"/>
                </a:solidFill>
              </a:rPr>
              <a:t>Daily Practices</a:t>
            </a:r>
            <a:r>
              <a:rPr lang="en-US" sz="2400" dirty="0" smtClean="0">
                <a:solidFill>
                  <a:schemeClr val="tx1"/>
                </a:solidFill>
              </a:rPr>
              <a:t>		• </a:t>
            </a:r>
            <a:r>
              <a:rPr lang="en" sz="2400" dirty="0" smtClean="0">
                <a:solidFill>
                  <a:schemeClr val="tx1"/>
                </a:solidFill>
              </a:rPr>
              <a:t>Social Events</a:t>
            </a:r>
            <a:endParaRPr lang="en" sz="2400" dirty="0">
              <a:solidFill>
                <a:schemeClr val="tx1"/>
              </a:solidFill>
            </a:endParaRPr>
          </a:p>
          <a:p>
            <a:pPr marL="38100" lvl="0" rtl="0">
              <a:buClr>
                <a:srgbClr val="FFFFFF"/>
              </a:buClr>
              <a:buSzPct val="100000"/>
            </a:pPr>
            <a:r>
              <a:rPr lang="en-US" sz="2400" dirty="0" smtClean="0">
                <a:solidFill>
                  <a:schemeClr val="tx1"/>
                </a:solidFill>
              </a:rPr>
              <a:t>• </a:t>
            </a:r>
            <a:r>
              <a:rPr lang="en" sz="2400" dirty="0" smtClean="0">
                <a:solidFill>
                  <a:schemeClr val="tx1"/>
                </a:solidFill>
              </a:rPr>
              <a:t>Cross Country</a:t>
            </a:r>
            <a:r>
              <a:rPr lang="en-US" sz="2400" dirty="0" smtClean="0">
                <a:solidFill>
                  <a:schemeClr val="tx1"/>
                </a:solidFill>
              </a:rPr>
              <a:t>		• </a:t>
            </a:r>
            <a:r>
              <a:rPr lang="en" sz="2400" dirty="0" smtClean="0">
                <a:solidFill>
                  <a:schemeClr val="tx1"/>
                </a:solidFill>
              </a:rPr>
              <a:t>Track </a:t>
            </a:r>
            <a:r>
              <a:rPr lang="en" sz="2400" dirty="0">
                <a:solidFill>
                  <a:schemeClr val="tx1"/>
                </a:solidFill>
              </a:rPr>
              <a:t>&amp; </a:t>
            </a:r>
            <a:r>
              <a:rPr lang="en" sz="2400" dirty="0" smtClean="0">
                <a:solidFill>
                  <a:schemeClr val="tx1"/>
                </a:solidFill>
              </a:rPr>
              <a:t>Field</a:t>
            </a:r>
            <a:endParaRPr lang="en-US" sz="2400" dirty="0" smtClean="0">
              <a:solidFill>
                <a:schemeClr val="tx1"/>
              </a:solidFill>
            </a:endParaRPr>
          </a:p>
          <a:p>
            <a:pPr marL="38100" lvl="0">
              <a:buClr>
                <a:srgbClr val="FFFFFF"/>
              </a:buClr>
            </a:pPr>
            <a:r>
              <a:rPr lang="en-US" sz="2400" dirty="0" smtClean="0"/>
              <a:t>• </a:t>
            </a:r>
            <a:r>
              <a:rPr lang="en" sz="2400" dirty="0" smtClean="0"/>
              <a:t>Community Service</a:t>
            </a:r>
            <a:r>
              <a:rPr lang="en-US" sz="2400" dirty="0" smtClean="0"/>
              <a:t>	• </a:t>
            </a:r>
            <a:r>
              <a:rPr lang="en" sz="2400" dirty="0" smtClean="0"/>
              <a:t>Family</a:t>
            </a:r>
            <a:r>
              <a:rPr lang="en-US" sz="2400" dirty="0" smtClean="0"/>
              <a:t> &amp; </a:t>
            </a:r>
            <a:r>
              <a:rPr lang="en" sz="2400" dirty="0" smtClean="0"/>
              <a:t>Fun</a:t>
            </a:r>
            <a:r>
              <a:rPr lang="en" sz="2400" dirty="0"/>
              <a:t>!</a:t>
            </a:r>
          </a:p>
          <a:p>
            <a:pPr marL="38100" lvl="0" rtl="0">
              <a:buClr>
                <a:srgbClr val="FFFFFF"/>
              </a:buClr>
              <a:buSzPct val="100000"/>
            </a:pPr>
            <a:endParaRPr lang="en" sz="2400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</a:t>
            </a:r>
            <a:r>
              <a:rPr lang="en-US" dirty="0" err="1" smtClean="0"/>
              <a:t>MRun</a:t>
            </a:r>
            <a:r>
              <a:rPr lang="en-US" dirty="0" smtClean="0"/>
              <a:t> work?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34544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 dirty="0"/>
              <a:t>Daily runs at 4:15pm @ CCRB Monday-Friday:</a:t>
            </a:r>
          </a:p>
          <a:p>
            <a: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/>
              <a:t>3, 5, and 7 mi </a:t>
            </a:r>
            <a:r>
              <a:rPr lang="en" dirty="0" smtClean="0"/>
              <a:t>routes</a:t>
            </a:r>
            <a:endParaRPr lang="en-US" dirty="0"/>
          </a:p>
          <a:p>
            <a:pPr marL="457200" lvl="0" indent="-381000">
              <a:spcAft>
                <a:spcPts val="1000"/>
              </a:spcAft>
              <a:buFont typeface="Arial"/>
              <a:buChar char="●"/>
            </a:pPr>
            <a:r>
              <a:rPr lang="en-US" sz="2400" dirty="0" smtClean="0"/>
              <a:t>Weekend</a:t>
            </a:r>
            <a:r>
              <a:rPr lang="en" sz="2400" dirty="0" smtClean="0"/>
              <a:t> </a:t>
            </a:r>
            <a:r>
              <a:rPr lang="en" sz="2400" dirty="0"/>
              <a:t>runs at 10:15am @ </a:t>
            </a:r>
            <a:r>
              <a:rPr lang="en" sz="2400" dirty="0" smtClean="0"/>
              <a:t>CCRB</a:t>
            </a:r>
            <a:r>
              <a:rPr lang="en-US" sz="2400" dirty="0" smtClean="0"/>
              <a:t> Sunday</a:t>
            </a:r>
            <a:r>
              <a:rPr lang="en" sz="2400" dirty="0" smtClean="0"/>
              <a:t>:</a:t>
            </a:r>
            <a:endParaRPr lang="en" sz="2400" dirty="0"/>
          </a:p>
          <a:p>
            <a:pPr marL="914400" lvl="1" indent="-381000">
              <a:spcAft>
                <a:spcPts val="1000"/>
              </a:spcAft>
              <a:buSzPct val="80000"/>
              <a:buFont typeface="Courier New"/>
              <a:buChar char="o"/>
            </a:pPr>
            <a:r>
              <a:rPr lang="en" dirty="0"/>
              <a:t>3, 6, 9, 12+ mi routes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 dirty="0" smtClean="0"/>
              <a:t>Workouts:</a:t>
            </a:r>
          </a:p>
          <a:p>
            <a: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/>
              <a:t>Tuesdays</a:t>
            </a:r>
            <a:r>
              <a:rPr lang="en-US" dirty="0" smtClean="0"/>
              <a:t>/Thursdays</a:t>
            </a:r>
            <a:r>
              <a:rPr lang="en" dirty="0" smtClean="0"/>
              <a:t> at</a:t>
            </a:r>
            <a:endParaRPr lang="en-US" dirty="0" smtClean="0"/>
          </a:p>
          <a:p>
            <a:pPr marL="533400" lvl="2">
              <a:spcAft>
                <a:spcPts val="1000"/>
              </a:spcAft>
              <a:buSzPct val="80000"/>
            </a:pPr>
            <a:r>
              <a:rPr lang="en-US" dirty="0" smtClean="0"/>
              <a:t>	</a:t>
            </a:r>
            <a:r>
              <a:rPr lang="en" dirty="0" smtClean="0"/>
              <a:t>8:30pm @ </a:t>
            </a:r>
            <a:r>
              <a:rPr lang="en-US" dirty="0" smtClean="0"/>
              <a:t>Indoor Track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 dirty="0" smtClean="0"/>
              <a:t>EVERYTHING </a:t>
            </a:r>
            <a:r>
              <a:rPr lang="en" sz="2400" dirty="0"/>
              <a:t>IS OPTIONAL</a:t>
            </a:r>
          </a:p>
          <a:p>
            <a:pPr marL="457200" lvl="0" indent="-381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 dirty="0"/>
              <a:t>We have ALL ability levels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Practices &amp; Workouts</a:t>
            </a:r>
          </a:p>
        </p:txBody>
      </p:sp>
      <p:pic>
        <p:nvPicPr>
          <p:cNvPr id="2" name="Picture 1" descr="1979355_10152424149046754_864699195_o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4" t="22524" r="37504" b="2431"/>
          <a:stretch/>
        </p:blipFill>
        <p:spPr>
          <a:xfrm>
            <a:off x="5498980" y="3273636"/>
            <a:ext cx="3414399" cy="338816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686800" cy="3041828"/>
          </a:xfrm>
          <a:prstGeom prst="rect">
            <a:avLst/>
          </a:prstGeom>
        </p:spPr>
        <p:txBody>
          <a:bodyPr wrap="square" lIns="91425" tIns="91425" rIns="91425" bIns="91425" anchor="t" anchorCtr="0">
            <a:spAutoFit/>
          </a:bodyPr>
          <a:lstStyle/>
          <a:p>
            <a: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 dirty="0"/>
              <a:t>This Semester:</a:t>
            </a:r>
          </a:p>
          <a:p>
            <a: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2400" dirty="0"/>
              <a:t>Tuesday and Thursday </a:t>
            </a:r>
            <a:r>
              <a:rPr lang="en-US" sz="2400" dirty="0" smtClean="0"/>
              <a:t>at</a:t>
            </a:r>
            <a:r>
              <a:rPr lang="en" sz="2400" dirty="0" smtClean="0"/>
              <a:t> </a:t>
            </a:r>
            <a:r>
              <a:rPr lang="en" sz="2400" dirty="0"/>
              <a:t>8:30pm </a:t>
            </a:r>
            <a:r>
              <a:rPr lang="en-US" sz="2400" dirty="0" smtClean="0"/>
              <a:t>@ Indoor Track</a:t>
            </a:r>
          </a:p>
          <a:p>
            <a: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-US" dirty="0" smtClean="0"/>
              <a:t>Monday and Wednesday at 9:00pm @ CCRB Lobby</a:t>
            </a:r>
            <a:endParaRPr lang="en-US" sz="2400" dirty="0" smtClean="0"/>
          </a:p>
          <a:p>
            <a: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2400" dirty="0" smtClean="0"/>
              <a:t>Sprints </a:t>
            </a:r>
            <a:r>
              <a:rPr lang="en" sz="2400" dirty="0"/>
              <a:t>and Hurdles</a:t>
            </a:r>
          </a:p>
          <a:p>
            <a: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2400" dirty="0"/>
              <a:t>Field Events</a:t>
            </a:r>
          </a:p>
          <a:p>
            <a:pPr marL="1371600" lvl="2" indent="-381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Wingdings"/>
              <a:buChar char="§"/>
            </a:pPr>
            <a:r>
              <a:rPr lang="en" sz="2400" dirty="0"/>
              <a:t>Long Jump, High Jump, Shotput, Discus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Track &amp; Field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2425" y="4745175"/>
            <a:ext cx="1997374" cy="199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9300" y="4750342"/>
            <a:ext cx="1997375" cy="1992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2550" y="4745175"/>
            <a:ext cx="2792375" cy="199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 rotWithShape="1">
          <a:blip r:embed="rId6">
            <a:alphaModFix/>
          </a:blip>
          <a:srcRect l="7060" t="24470" r="21331" b="5833"/>
          <a:stretch/>
        </p:blipFill>
        <p:spPr>
          <a:xfrm>
            <a:off x="287325" y="4745175"/>
            <a:ext cx="1542339" cy="199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686800" cy="5109062"/>
          </a:xfrm>
          <a:prstGeom prst="rect">
            <a:avLst/>
          </a:prstGeom>
        </p:spPr>
        <p:txBody>
          <a:bodyPr wrap="square" lIns="91425" tIns="91425" rIns="91425" bIns="91425" anchor="t" anchorCtr="0">
            <a:spAutoFit/>
          </a:bodyPr>
          <a:lstStyle/>
          <a:p>
            <a:pPr marL="457200" lvl="0" indent="-330200">
              <a:buClrTx/>
              <a:buFont typeface="Arial"/>
              <a:buChar char="●"/>
            </a:pPr>
            <a:r>
              <a:rPr lang="en" sz="2400" dirty="0">
                <a:solidFill>
                  <a:srgbClr val="000000"/>
                </a:solidFill>
              </a:rPr>
              <a:t>January 31: SVSU ($10)</a:t>
            </a:r>
          </a:p>
          <a:p>
            <a:pPr marL="914400" lvl="1" indent="-330200">
              <a:buClrTx/>
              <a:buFont typeface="Courier New"/>
              <a:buChar char="o"/>
            </a:pPr>
            <a:r>
              <a:rPr lang="en" sz="1600" dirty="0">
                <a:solidFill>
                  <a:srgbClr val="000000"/>
                </a:solidFill>
              </a:rPr>
              <a:t>Division II varsity </a:t>
            </a:r>
            <a:r>
              <a:rPr lang="en" sz="1600" dirty="0" smtClean="0">
                <a:solidFill>
                  <a:srgbClr val="000000"/>
                </a:solidFill>
              </a:rPr>
              <a:t>meet</a:t>
            </a:r>
            <a:r>
              <a:rPr lang="en-US" sz="1600" dirty="0" smtClean="0">
                <a:solidFill>
                  <a:srgbClr val="000000"/>
                </a:solidFill>
              </a:rPr>
              <a:t>. </a:t>
            </a:r>
            <a:r>
              <a:rPr lang="en" sz="1600" dirty="0" smtClean="0">
                <a:solidFill>
                  <a:srgbClr val="000000"/>
                </a:solidFill>
              </a:rPr>
              <a:t>Tends </a:t>
            </a:r>
            <a:r>
              <a:rPr lang="en" sz="1600" dirty="0">
                <a:solidFill>
                  <a:srgbClr val="000000"/>
                </a:solidFill>
              </a:rPr>
              <a:t>to be </a:t>
            </a:r>
            <a:r>
              <a:rPr lang="en" sz="1600" dirty="0" smtClean="0">
                <a:solidFill>
                  <a:srgbClr val="000000"/>
                </a:solidFill>
              </a:rPr>
              <a:t>competitive</a:t>
            </a:r>
            <a:r>
              <a:rPr lang="en-US" sz="1600" dirty="0" smtClean="0">
                <a:solidFill>
                  <a:srgbClr val="000000"/>
                </a:solidFill>
              </a:rPr>
              <a:t> - </a:t>
            </a:r>
            <a:r>
              <a:rPr lang="en" sz="1600" dirty="0" smtClean="0">
                <a:solidFill>
                  <a:srgbClr val="000000"/>
                </a:solidFill>
              </a:rPr>
              <a:t>great </a:t>
            </a:r>
            <a:r>
              <a:rPr lang="en" sz="1600" dirty="0">
                <a:solidFill>
                  <a:srgbClr val="000000"/>
                </a:solidFill>
              </a:rPr>
              <a:t>chance for a </a:t>
            </a:r>
            <a:r>
              <a:rPr lang="en" sz="1600" dirty="0" smtClean="0">
                <a:solidFill>
                  <a:srgbClr val="000000"/>
                </a:solidFill>
              </a:rPr>
              <a:t>fast</a:t>
            </a:r>
            <a:r>
              <a:rPr lang="en-US" sz="1600" dirty="0" smtClean="0">
                <a:solidFill>
                  <a:srgbClr val="000000"/>
                </a:solidFill>
              </a:rPr>
              <a:t> race!</a:t>
            </a:r>
            <a:endParaRPr lang="en" sz="1600" dirty="0">
              <a:solidFill>
                <a:srgbClr val="000000"/>
              </a:solidFill>
            </a:endParaRPr>
          </a:p>
          <a:p>
            <a:pPr marL="457200" lvl="0" indent="-330200">
              <a:buClrTx/>
              <a:buFont typeface="Arial"/>
              <a:buChar char="●"/>
            </a:pPr>
            <a:r>
              <a:rPr lang="en" sz="2400" dirty="0">
                <a:solidFill>
                  <a:srgbClr val="000000"/>
                </a:solidFill>
              </a:rPr>
              <a:t>February 14 (&lt;3): Happy Valley Invitational ($45)</a:t>
            </a:r>
          </a:p>
          <a:p>
            <a:pPr marL="914400" lvl="1" indent="-330200">
              <a:buClrTx/>
              <a:buFont typeface="Courier New"/>
              <a:buChar char="o"/>
            </a:pPr>
            <a:r>
              <a:rPr lang="en" sz="1600" dirty="0">
                <a:solidFill>
                  <a:srgbClr val="000000"/>
                </a:solidFill>
              </a:rPr>
              <a:t>Club meet at Penn State </a:t>
            </a:r>
            <a:r>
              <a:rPr lang="en" sz="1600" dirty="0" smtClean="0">
                <a:solidFill>
                  <a:srgbClr val="000000"/>
                </a:solidFill>
              </a:rPr>
              <a:t>University</a:t>
            </a:r>
            <a:r>
              <a:rPr lang="en-US" sz="1600" dirty="0" smtClean="0">
                <a:solidFill>
                  <a:srgbClr val="000000"/>
                </a:solidFill>
              </a:rPr>
              <a:t>, </a:t>
            </a:r>
            <a:r>
              <a:rPr lang="en" sz="1600" dirty="0" smtClean="0">
                <a:solidFill>
                  <a:srgbClr val="000000"/>
                </a:solidFill>
              </a:rPr>
              <a:t>includes </a:t>
            </a:r>
            <a:r>
              <a:rPr lang="en" sz="1600" dirty="0">
                <a:solidFill>
                  <a:srgbClr val="000000"/>
                </a:solidFill>
              </a:rPr>
              <a:t>night in a 5 star </a:t>
            </a:r>
            <a:r>
              <a:rPr lang="en-US" sz="1600" dirty="0" smtClean="0">
                <a:solidFill>
                  <a:srgbClr val="000000"/>
                </a:solidFill>
              </a:rPr>
              <a:t>hotel</a:t>
            </a:r>
            <a:endParaRPr lang="en" sz="1600" dirty="0">
              <a:solidFill>
                <a:srgbClr val="000000"/>
              </a:solidFill>
            </a:endParaRPr>
          </a:p>
          <a:p>
            <a:pPr marL="914400" lvl="1" indent="-330200">
              <a:buClrTx/>
              <a:buFont typeface="Courier New"/>
              <a:buChar char="o"/>
            </a:pPr>
            <a:r>
              <a:rPr lang="en" sz="1600" dirty="0">
                <a:solidFill>
                  <a:srgbClr val="000000"/>
                </a:solidFill>
              </a:rPr>
              <a:t>Fun meet, fancy banked track, great for all ability levels.</a:t>
            </a:r>
          </a:p>
          <a:p>
            <a:pPr marL="457200" lvl="0" indent="-330200">
              <a:buClrTx/>
              <a:buFont typeface="Arial"/>
              <a:buChar char="●"/>
            </a:pPr>
            <a:r>
              <a:rPr lang="en" sz="2400" dirty="0">
                <a:solidFill>
                  <a:srgbClr val="000000"/>
                </a:solidFill>
              </a:rPr>
              <a:t>February 28: Illinois Club Relays ($35)</a:t>
            </a:r>
          </a:p>
          <a:p>
            <a:pPr marL="914400" lvl="1" indent="-330200">
              <a:buClrTx/>
              <a:buFont typeface="Courier New"/>
              <a:buChar char="o"/>
            </a:pPr>
            <a:r>
              <a:rPr lang="en" sz="1600" dirty="0" smtClean="0">
                <a:solidFill>
                  <a:srgbClr val="000000"/>
                </a:solidFill>
              </a:rPr>
              <a:t>Great </a:t>
            </a:r>
            <a:r>
              <a:rPr lang="en" sz="1600" dirty="0">
                <a:solidFill>
                  <a:srgbClr val="000000"/>
                </a:solidFill>
              </a:rPr>
              <a:t>way to start spring break!</a:t>
            </a:r>
          </a:p>
          <a:p>
            <a:pPr marL="457200" lvl="0" indent="-330200">
              <a:buClrTx/>
              <a:buFont typeface="Arial"/>
              <a:buChar char="●"/>
            </a:pPr>
            <a:r>
              <a:rPr lang="en-US" sz="2400" dirty="0" smtClean="0">
                <a:solidFill>
                  <a:srgbClr val="000000"/>
                </a:solidFill>
              </a:rPr>
              <a:t>March ?</a:t>
            </a:r>
            <a:r>
              <a:rPr lang="en" sz="2400" dirty="0" smtClean="0">
                <a:solidFill>
                  <a:srgbClr val="000000"/>
                </a:solidFill>
              </a:rPr>
              <a:t>: </a:t>
            </a:r>
            <a:r>
              <a:rPr lang="en-US" sz="2400" dirty="0" smtClean="0">
                <a:solidFill>
                  <a:srgbClr val="000000"/>
                </a:solidFill>
              </a:rPr>
              <a:t>MSU? Miami of OH?</a:t>
            </a:r>
            <a:r>
              <a:rPr lang="en" sz="2400" dirty="0" smtClean="0">
                <a:solidFill>
                  <a:srgbClr val="000000"/>
                </a:solidFill>
              </a:rPr>
              <a:t> ($</a:t>
            </a:r>
            <a:r>
              <a:rPr lang="en-US" sz="2400" dirty="0" err="1" smtClean="0">
                <a:solidFill>
                  <a:srgbClr val="000000"/>
                </a:solidFill>
              </a:rPr>
              <a:t>dolla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</a:rPr>
              <a:t>dolla</a:t>
            </a:r>
            <a:r>
              <a:rPr lang="en-US" sz="2400" dirty="0" smtClean="0">
                <a:solidFill>
                  <a:srgbClr val="000000"/>
                </a:solidFill>
              </a:rPr>
              <a:t> bills y’all</a:t>
            </a:r>
            <a:r>
              <a:rPr lang="en" sz="2400" dirty="0" smtClean="0">
                <a:solidFill>
                  <a:srgbClr val="000000"/>
                </a:solidFill>
              </a:rPr>
              <a:t>)</a:t>
            </a:r>
            <a:endParaRPr lang="en" sz="2400" dirty="0">
              <a:solidFill>
                <a:srgbClr val="000000"/>
              </a:solidFill>
            </a:endParaRPr>
          </a:p>
          <a:p>
            <a:pPr marL="914400" lvl="1" indent="-330200">
              <a:buClrTx/>
              <a:buFont typeface="Courier New"/>
              <a:buChar char="o"/>
            </a:pPr>
            <a:r>
              <a:rPr lang="en-US" sz="1600" dirty="0" smtClean="0">
                <a:solidFill>
                  <a:srgbClr val="000000"/>
                </a:solidFill>
              </a:rPr>
              <a:t>Waiting on little brother </a:t>
            </a:r>
            <a:r>
              <a:rPr lang="en-US" sz="1600" dirty="0" smtClean="0">
                <a:solidFill>
                  <a:srgbClr val="000000"/>
                </a:solidFill>
                <a:sym typeface="Wingdings"/>
              </a:rPr>
              <a:t></a:t>
            </a:r>
            <a:endParaRPr lang="en" sz="1600" dirty="0">
              <a:solidFill>
                <a:srgbClr val="000000"/>
              </a:solidFill>
            </a:endParaRPr>
          </a:p>
          <a:p>
            <a:pPr marL="457200" lvl="0" indent="-330200">
              <a:buClrTx/>
              <a:buFont typeface="Arial"/>
              <a:buChar char="●"/>
            </a:pPr>
            <a:r>
              <a:rPr lang="en" sz="2400" dirty="0">
                <a:solidFill>
                  <a:srgbClr val="000000"/>
                </a:solidFill>
              </a:rPr>
              <a:t>April 11: NIRCA NATIONALS! ($30)</a:t>
            </a:r>
          </a:p>
          <a:p>
            <a:pPr marL="914400" lvl="1" indent="-330200">
              <a:buClrTx/>
              <a:buFont typeface="Courier New"/>
              <a:buChar char="o"/>
            </a:pPr>
            <a:r>
              <a:rPr lang="en" sz="1600" dirty="0">
                <a:solidFill>
                  <a:srgbClr val="000000"/>
                </a:solidFill>
              </a:rPr>
              <a:t>Includes all track and field events, AND a half marathon!</a:t>
            </a:r>
          </a:p>
          <a:p>
            <a:pPr marL="914400" lvl="1" indent="-330200">
              <a:buClrTx/>
              <a:buFont typeface="Courier New"/>
              <a:buChar char="o"/>
            </a:pPr>
            <a:r>
              <a:rPr lang="en" sz="1600" dirty="0">
                <a:solidFill>
                  <a:srgbClr val="000000"/>
                </a:solidFill>
              </a:rPr>
              <a:t>Literally the most fun you will ever have</a:t>
            </a:r>
          </a:p>
          <a:p>
            <a:pPr marL="914400" lvl="1" indent="-330200">
              <a:buClrTx/>
              <a:buFont typeface="Courier New"/>
              <a:buChar char="o"/>
            </a:pPr>
            <a:r>
              <a:rPr lang="en" sz="1600" dirty="0">
                <a:solidFill>
                  <a:srgbClr val="000000"/>
                </a:solidFill>
              </a:rPr>
              <a:t>Literally</a:t>
            </a:r>
          </a:p>
          <a:p>
            <a:pPr marL="914400" lvl="1" indent="-330200">
              <a:buClrTx/>
              <a:buFont typeface="Courier New"/>
              <a:buChar char="o"/>
            </a:pPr>
            <a:r>
              <a:rPr lang="en" sz="1600" dirty="0">
                <a:solidFill>
                  <a:srgbClr val="000000"/>
                </a:solidFill>
              </a:rPr>
              <a:t>many affordable, wow</a:t>
            </a:r>
            <a:endParaRPr lang="en-US" sz="1600" dirty="0">
              <a:solidFill>
                <a:srgbClr val="000000"/>
              </a:solidFill>
            </a:endParaRPr>
          </a:p>
          <a:p>
            <a:pPr marL="457200" lvl="0" indent="-330200">
              <a:buClrTx/>
              <a:buFont typeface="Arial"/>
              <a:buChar char="●"/>
            </a:pPr>
            <a:r>
              <a:rPr lang="en-US" sz="2400" dirty="0" smtClean="0">
                <a:solidFill>
                  <a:srgbClr val="000000"/>
                </a:solidFill>
              </a:rPr>
              <a:t>TWO opportunities to race after nationals:</a:t>
            </a:r>
            <a:endParaRPr lang="en" sz="2400" dirty="0" smtClean="0">
              <a:solidFill>
                <a:srgbClr val="000000"/>
              </a:solidFill>
            </a:endParaRPr>
          </a:p>
          <a:p>
            <a:pPr marL="914400" lvl="1" indent="-330200">
              <a:buClrTx/>
              <a:buFont typeface="Courier New"/>
              <a:buChar char="o"/>
            </a:pPr>
            <a:r>
              <a:rPr lang="en-US" sz="1600" dirty="0" smtClean="0">
                <a:solidFill>
                  <a:srgbClr val="000000"/>
                </a:solidFill>
              </a:rPr>
              <a:t>April 17: GVSU, Division II meet</a:t>
            </a:r>
          </a:p>
          <a:p>
            <a:pPr marL="914400" lvl="1" indent="-330200">
              <a:buClrTx/>
              <a:buFont typeface="Courier New"/>
              <a:buChar char="o"/>
            </a:pPr>
            <a:r>
              <a:rPr lang="en-US" sz="1600" dirty="0" smtClean="0">
                <a:solidFill>
                  <a:srgbClr val="000000"/>
                </a:solidFill>
              </a:rPr>
              <a:t>April 23-25, GINA Relays, Division II meet, 3 days long</a:t>
            </a:r>
            <a:endParaRPr lang="en" sz="1600" dirty="0">
              <a:solidFill>
                <a:srgbClr val="000000"/>
              </a:solidFill>
            </a:endParaRPr>
          </a:p>
        </p:txBody>
      </p:sp>
      <p:sp>
        <p:nvSpPr>
          <p:cNvPr id="8" name="Shape 32">
            <a:hlinkClick r:id="rId3"/>
          </p:cNvPr>
          <p:cNvSpPr/>
          <p:nvPr/>
        </p:nvSpPr>
        <p:spPr>
          <a:xfrm>
            <a:off x="6734616" y="5202833"/>
            <a:ext cx="2409383" cy="1655166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457200" y="679004"/>
            <a:ext cx="8229600" cy="738633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Track Meets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12874348"/>
      </p:ext>
    </p:extLst>
  </p:cSld>
  <p:clrMapOvr>
    <a:masterClrMapping/>
  </p:clrMapOvr>
  <p:transition xmlns:p14="http://schemas.microsoft.com/office/powerpoint/2010/main"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2102" y="5415847"/>
            <a:ext cx="1863473" cy="1442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1526672"/>
            <a:ext cx="5185576" cy="38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Social Events</a:t>
            </a:r>
          </a:p>
        </p:txBody>
      </p:sp>
      <p:pic>
        <p:nvPicPr>
          <p:cNvPr id="14" name="Shape 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7626" y="1526672"/>
            <a:ext cx="1906372" cy="328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" y="4337881"/>
            <a:ext cx="3364673" cy="252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85575" y="1526671"/>
            <a:ext cx="2052051" cy="328605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36"/>
          <p:cNvSpPr txBox="1"/>
          <p:nvPr/>
        </p:nvSpPr>
        <p:spPr>
          <a:xfrm>
            <a:off x="5185575" y="4806672"/>
            <a:ext cx="4034623" cy="200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 dirty="0" smtClean="0">
                <a:solidFill>
                  <a:schemeClr val="tx1"/>
                </a:solidFill>
              </a:rPr>
              <a:t>02/01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" sz="2400" dirty="0" smtClean="0">
                <a:solidFill>
                  <a:schemeClr val="tx1"/>
                </a:solidFill>
              </a:rPr>
              <a:t>-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" sz="2400" dirty="0" smtClean="0">
                <a:solidFill>
                  <a:schemeClr val="tx1"/>
                </a:solidFill>
              </a:rPr>
              <a:t>Suberb </a:t>
            </a:r>
            <a:r>
              <a:rPr lang="en" sz="2400" dirty="0">
                <a:solidFill>
                  <a:schemeClr val="tx1"/>
                </a:solidFill>
              </a:rPr>
              <a:t>Owl Potluck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 dirty="0" smtClean="0">
                <a:solidFill>
                  <a:schemeClr val="tx1"/>
                </a:solidFill>
              </a:rPr>
              <a:t>02/21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" sz="2400" dirty="0" smtClean="0">
                <a:solidFill>
                  <a:schemeClr val="tx1"/>
                </a:solidFill>
              </a:rPr>
              <a:t>-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" sz="2400" dirty="0" smtClean="0">
                <a:solidFill>
                  <a:schemeClr val="tx1"/>
                </a:solidFill>
              </a:rPr>
              <a:t>Valentine’s </a:t>
            </a:r>
            <a:r>
              <a:rPr lang="en" sz="2400" dirty="0">
                <a:solidFill>
                  <a:schemeClr val="tx1"/>
                </a:solidFill>
              </a:rPr>
              <a:t>Day &lt;3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 dirty="0" smtClean="0">
                <a:solidFill>
                  <a:schemeClr val="tx1"/>
                </a:solidFill>
              </a:rPr>
              <a:t>03/14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" sz="2400" dirty="0" smtClean="0">
                <a:solidFill>
                  <a:schemeClr val="tx1"/>
                </a:solidFill>
              </a:rPr>
              <a:t>-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" sz="2400" dirty="0" smtClean="0">
                <a:solidFill>
                  <a:schemeClr val="tx1"/>
                </a:solidFill>
              </a:rPr>
              <a:t>RAM </a:t>
            </a:r>
            <a:r>
              <a:rPr lang="en" sz="2400" dirty="0">
                <a:solidFill>
                  <a:schemeClr val="tx1"/>
                </a:solidFill>
              </a:rPr>
              <a:t>FUNdraiser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 dirty="0" smtClean="0">
                <a:solidFill>
                  <a:schemeClr val="tx1"/>
                </a:solidFill>
              </a:rPr>
              <a:t>03/28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" sz="2400" dirty="0" smtClean="0">
                <a:solidFill>
                  <a:schemeClr val="tx1"/>
                </a:solidFill>
              </a:rPr>
              <a:t>-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" sz="2400" dirty="0" smtClean="0">
                <a:solidFill>
                  <a:schemeClr val="tx1"/>
                </a:solidFill>
              </a:rPr>
              <a:t>Talent </a:t>
            </a:r>
            <a:r>
              <a:rPr lang="en" sz="2400" dirty="0">
                <a:solidFill>
                  <a:schemeClr val="tx1"/>
                </a:solidFill>
              </a:rPr>
              <a:t>Show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 dirty="0" smtClean="0">
                <a:solidFill>
                  <a:schemeClr val="tx1"/>
                </a:solidFill>
              </a:rPr>
              <a:t>04/17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" sz="2400" dirty="0" smtClean="0">
                <a:solidFill>
                  <a:schemeClr val="tx1"/>
                </a:solidFill>
              </a:rPr>
              <a:t>-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" sz="2400" dirty="0" smtClean="0">
                <a:solidFill>
                  <a:schemeClr val="tx1"/>
                </a:solidFill>
              </a:rPr>
              <a:t>Mrun </a:t>
            </a:r>
            <a:r>
              <a:rPr lang="en" sz="2400" dirty="0">
                <a:solidFill>
                  <a:schemeClr val="tx1"/>
                </a:solidFill>
              </a:rPr>
              <a:t>Prom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2400" dirty="0">
              <a:solidFill>
                <a:schemeClr val="tx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IM Sports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406304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191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400" dirty="0" smtClean="0"/>
              <a:t>Low key and FUN</a:t>
            </a:r>
            <a:r>
              <a:rPr lang="en" sz="2400" dirty="0" smtClean="0"/>
              <a:t>!</a:t>
            </a:r>
          </a:p>
          <a:p>
            <a:pPr marL="457200" lvl="0" indent="-4191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 dirty="0" smtClean="0"/>
              <a:t>Great way to hang out with MRunners outside of practice</a:t>
            </a:r>
          </a:p>
          <a:p>
            <a:pPr marL="457200" lvl="0" indent="-4191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 dirty="0" smtClean="0"/>
              <a:t>Only ~1 hour of time commitment a week</a:t>
            </a:r>
          </a:p>
          <a:p>
            <a:pPr marL="457200" lvl="0" indent="-4191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400" dirty="0" smtClean="0"/>
              <a:t>Indoor Soccer</a:t>
            </a:r>
            <a:endParaRPr lang="en" sz="2400" dirty="0" smtClean="0"/>
          </a:p>
          <a:p>
            <a:pPr marL="914400" lvl="1" indent="-3810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US" dirty="0" smtClean="0"/>
              <a:t>January 18</a:t>
            </a:r>
            <a:r>
              <a:rPr lang="en-US" baseline="30000" dirty="0" smtClean="0"/>
              <a:t>th</a:t>
            </a:r>
            <a:r>
              <a:rPr lang="en-US" dirty="0" smtClean="0"/>
              <a:t> – February 26</a:t>
            </a:r>
            <a:r>
              <a:rPr lang="en-US" baseline="30000" dirty="0" smtClean="0"/>
              <a:t>th</a:t>
            </a:r>
            <a:endParaRPr lang="en-US" dirty="0" smtClean="0"/>
          </a:p>
          <a:p>
            <a:pPr marL="914400" lvl="1" indent="-3810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US" dirty="0" smtClean="0"/>
              <a:t>Tuesdays @ 5:30pm</a:t>
            </a:r>
          </a:p>
          <a:p>
            <a:pPr marL="457200" lvl="0" indent="-419100">
              <a:spcAft>
                <a:spcPts val="1000"/>
              </a:spcAft>
              <a:buFont typeface="Arial"/>
              <a:buChar char="●"/>
            </a:pPr>
            <a:r>
              <a:rPr lang="en-US" sz="2400" dirty="0" smtClean="0"/>
              <a:t>Broomball</a:t>
            </a:r>
            <a:endParaRPr lang="en" sz="2400" dirty="0"/>
          </a:p>
          <a:p>
            <a:pPr marL="914400" lvl="1" indent="-381000">
              <a:spcAft>
                <a:spcPts val="1000"/>
              </a:spcAft>
              <a:buSzPct val="80000"/>
              <a:buFont typeface="Courier New"/>
              <a:buChar char="o"/>
            </a:pPr>
            <a:r>
              <a:rPr lang="en-US" dirty="0" smtClean="0"/>
              <a:t>March 15</a:t>
            </a:r>
            <a:r>
              <a:rPr lang="en-US" baseline="30000" dirty="0" smtClean="0"/>
              <a:t>th</a:t>
            </a:r>
            <a:r>
              <a:rPr lang="en-US" dirty="0" smtClean="0"/>
              <a:t> – April 20</a:t>
            </a:r>
            <a:r>
              <a:rPr lang="en-US" baseline="30000" dirty="0" smtClean="0"/>
              <a:t>th</a:t>
            </a:r>
            <a:endParaRPr lang="en-US" dirty="0" smtClean="0"/>
          </a:p>
        </p:txBody>
      </p:sp>
      <p:pic>
        <p:nvPicPr>
          <p:cNvPr id="9" name="Content Placeholder 2" descr="IMG_417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351" b="-25351"/>
          <a:stretch>
            <a:fillRect/>
          </a:stretch>
        </p:blipFill>
        <p:spPr>
          <a:xfrm>
            <a:off x="5426052" y="3354863"/>
            <a:ext cx="3562203" cy="402815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Marketing &amp; Fundraising</a:t>
            </a:r>
            <a:endParaRPr lang="en-US" dirty="0"/>
          </a:p>
        </p:txBody>
      </p:sp>
      <p:pic>
        <p:nvPicPr>
          <p:cNvPr id="5" name="Picture 4" descr="MRun Winter Flyer 2015 WHIT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50"/>
          <a:stretch/>
        </p:blipFill>
        <p:spPr>
          <a:xfrm>
            <a:off x="196675" y="2324848"/>
            <a:ext cx="2576495" cy="3197699"/>
          </a:xfrm>
          <a:prstGeom prst="rect">
            <a:avLst/>
          </a:prstGeom>
        </p:spPr>
      </p:pic>
      <p:pic>
        <p:nvPicPr>
          <p:cNvPr id="6" name="Picture 5" descr="1024px-Chipotle_Mexican_Grill_logo.svg_1548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170" y="2324848"/>
            <a:ext cx="3453102" cy="3453102"/>
          </a:xfrm>
          <a:prstGeom prst="rect">
            <a:avLst/>
          </a:prstGeom>
        </p:spPr>
      </p:pic>
      <p:pic>
        <p:nvPicPr>
          <p:cNvPr id="7" name="Picture 6" descr="ncb_oneday_61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0" r="26851"/>
          <a:stretch/>
        </p:blipFill>
        <p:spPr>
          <a:xfrm>
            <a:off x="6181308" y="2140198"/>
            <a:ext cx="2801901" cy="363775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theme/theme1.xml><?xml version="1.0" encoding="utf-8"?>
<a:theme xmlns:a="http://schemas.openxmlformats.org/drawingml/2006/main" name="biz">
  <a:themeElements>
    <a:clrScheme name="Custom 233">
      <a:dk1>
        <a:srgbClr val="000000"/>
      </a:dk1>
      <a:lt1>
        <a:srgbClr val="FFFFFF"/>
      </a:lt1>
      <a:dk2>
        <a:srgbClr val="2388DB"/>
      </a:dk2>
      <a:lt2>
        <a:srgbClr val="BBD7F8"/>
      </a:lt2>
      <a:accent1>
        <a:srgbClr val="80B606"/>
      </a:accent1>
      <a:accent2>
        <a:srgbClr val="E29F1D"/>
      </a:accent2>
      <a:accent3>
        <a:srgbClr val="1D6FB2"/>
      </a:accent3>
      <a:accent4>
        <a:srgbClr val="3FAC98"/>
      </a:accent4>
      <a:accent5>
        <a:srgbClr val="5B57BB"/>
      </a:accent5>
      <a:accent6>
        <a:srgbClr val="D1505E"/>
      </a:accent6>
      <a:hlink>
        <a:srgbClr val="185DA2"/>
      </a:hlink>
      <a:folHlink>
        <a:srgbClr val="00487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756</Words>
  <Application>Microsoft Macintosh PowerPoint</Application>
  <PresentationFormat>On-screen Show (4:3)</PresentationFormat>
  <Paragraphs>148</Paragraphs>
  <Slides>23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biz</vt:lpstr>
      <vt:lpstr>Custom Theme</vt:lpstr>
      <vt:lpstr>PowerPoint Presentation</vt:lpstr>
      <vt:lpstr>Board Introductions</vt:lpstr>
      <vt:lpstr>How does MRun work?</vt:lpstr>
      <vt:lpstr>Practices &amp; Workouts</vt:lpstr>
      <vt:lpstr>Track &amp; Field</vt:lpstr>
      <vt:lpstr>Track Meets</vt:lpstr>
      <vt:lpstr>Social Events</vt:lpstr>
      <vt:lpstr>IM Sports</vt:lpstr>
      <vt:lpstr>Marketing &amp; Fundraising</vt:lpstr>
      <vt:lpstr>Community Service</vt:lpstr>
      <vt:lpstr>RAM – Race Across Michigan</vt:lpstr>
      <vt:lpstr>Dues</vt:lpstr>
      <vt:lpstr>Maize Pages</vt:lpstr>
      <vt:lpstr>Questions?</vt:lpstr>
      <vt:lpstr>MRun Apparel and Gear!</vt:lpstr>
      <vt:lpstr>How It Works</vt:lpstr>
      <vt:lpstr>New Uniforms!</vt:lpstr>
      <vt:lpstr>New Short / Long Sleeve Tech Shirts</vt:lpstr>
      <vt:lpstr>Half Tights / Spandex / Sports Bras</vt:lpstr>
      <vt:lpstr>Accessories</vt:lpstr>
      <vt:lpstr>Limited Stock</vt:lpstr>
      <vt:lpstr>Water Bottles / Wristbands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Harrison Clark</cp:lastModifiedBy>
  <cp:revision>16</cp:revision>
  <dcterms:modified xsi:type="dcterms:W3CDTF">2015-01-20T00:28:36Z</dcterms:modified>
</cp:coreProperties>
</file>